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2"/>
  </p:notesMasterIdLst>
  <p:sldIdLst>
    <p:sldId id="262" r:id="rId2"/>
    <p:sldId id="256" r:id="rId3"/>
    <p:sldId id="258" r:id="rId4"/>
    <p:sldId id="268" r:id="rId5"/>
    <p:sldId id="269" r:id="rId6"/>
    <p:sldId id="271" r:id="rId7"/>
    <p:sldId id="272" r:id="rId8"/>
    <p:sldId id="273" r:id="rId9"/>
    <p:sldId id="27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الإذاعات والقنوات المتخصصة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10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1" y="116632"/>
            <a:ext cx="8244409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dirty="0" smtClean="0">
                <a:solidFill>
                  <a:srgbClr val="FF0000"/>
                </a:solidFill>
                <a:cs typeface="PT Bold Heading" pitchFamily="2" charset="-78"/>
              </a:rPr>
              <a:t>المحاضرة السادسة</a:t>
            </a:r>
            <a:r>
              <a:rPr lang="ar-EG" sz="4400" dirty="0" smtClean="0">
                <a:cs typeface="PT Bold Heading" pitchFamily="2" charset="-78"/>
              </a:rPr>
              <a:t>: التليفزيون المتخصص في مصر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3709912" y="1987742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PT Bold Heading" pitchFamily="2" charset="-78"/>
              </a:rPr>
              <a:t>ماسبيرو مصر(الهيئة الوطنية للإعلام):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2068" y="2636912"/>
            <a:ext cx="5805564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وحدات الهيكل التنظيمي لقطاعات “ماسبيرو” الـ 12، </a:t>
            </a:r>
            <a:endParaRPr lang="en-US" sz="2400" b="1" dirty="0" smtClean="0">
              <a:solidFill>
                <a:srgbClr val="FF0000"/>
              </a:solidFill>
              <a:latin typeface="Calibri"/>
              <a:ea typeface="Calibri"/>
              <a:cs typeface="Simplified Arabic"/>
            </a:endParaRPr>
          </a:p>
          <a:p>
            <a:pPr algn="ctr" rtl="1">
              <a:lnSpc>
                <a:spcPct val="115000"/>
              </a:lnSpc>
            </a:pPr>
            <a:r>
              <a:rPr lang="ar-SA" sz="2400" b="1" dirty="0" smtClean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يمكن 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تقسيمهم حسب مهمة واختصاص كل منهم كالتالي</a:t>
            </a:r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  <a:cs typeface="Arial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4365" y="3642144"/>
            <a:ext cx="77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ar-EG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1. </a:t>
            </a:r>
            <a:r>
              <a:rPr lang="ar-SA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قطاع </a:t>
            </a:r>
            <a:r>
              <a:rPr lang="ar-SA" sz="2400" b="1" spc="-20" dirty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التلفزيون </a:t>
            </a:r>
            <a:r>
              <a:rPr lang="ar-SA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المصري</a:t>
            </a:r>
            <a:r>
              <a:rPr lang="ar-EG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.</a:t>
            </a:r>
            <a:endParaRPr lang="en-US" sz="1600" dirty="0">
              <a:effectLst/>
              <a:latin typeface="Algerian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250" y="4140361"/>
            <a:ext cx="8437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ar-EG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2. قطاع </a:t>
            </a:r>
            <a:r>
              <a:rPr lang="ar-EG" sz="2400" b="1" spc="-20" dirty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القنوات الإقليمية (شبكة قنوات المحروسة</a:t>
            </a:r>
            <a:r>
              <a:rPr lang="ar-EG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).</a:t>
            </a:r>
            <a:endParaRPr lang="en-US" sz="1600" dirty="0">
              <a:effectLst/>
              <a:latin typeface="Algerian"/>
              <a:ea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4849" y="4602026"/>
            <a:ext cx="324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3.	قطاع القنوات </a:t>
            </a:r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المتخصصة.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7166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5220" y="5063691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4.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الأخبار</a:t>
            </a:r>
            <a:r>
              <a:rPr lang="ar-EG" sz="2400" b="1" dirty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186403" y="5589240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5.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الإذاعة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695734" y="6050905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6. ال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الاقتصادي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528642" y="4221088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7.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الإنتاج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18888" y="4682753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8.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الهندسة الإذاعية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499991" y="5265216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9.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الأمن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80560" y="5265216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10.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رئاسة الاتحاد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806837" y="5767825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11.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الأمانة العامة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027502" y="6281737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12.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قطاع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Calibri"/>
                <a:cs typeface="Simplified Arabic"/>
              </a:rPr>
              <a:t>مجلة الإذاعة والتليفزيون</a:t>
            </a:r>
            <a:r>
              <a:rPr lang="ar-EG" sz="2400" b="1" dirty="0" smtClean="0">
                <a:solidFill>
                  <a:srgbClr val="000000"/>
                </a:solidFill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580112" y="4540471"/>
            <a:ext cx="379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/>
            <a:r>
              <a:rPr lang="ar-EG" sz="2800" b="1" spc="-20" dirty="0">
                <a:solidFill>
                  <a:srgbClr val="FF0000"/>
                </a:solidFill>
                <a:ea typeface="Times New Roman"/>
                <a:cs typeface="Simplified Arabic"/>
              </a:rPr>
              <a:t>√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33159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/>
      <p:bldP spid="8" grpId="0"/>
      <p:bldP spid="11" grpId="0"/>
      <p:bldP spid="16" grpId="0"/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3</a:t>
            </a:fld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>
            <a:off x="323528" y="188640"/>
            <a:ext cx="83956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قطاع القنوات المتخصصة (قنوات النيل المتخصصة):</a:t>
            </a:r>
            <a:endParaRPr lang="en-US" sz="32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5124" y="3026569"/>
            <a:ext cx="2680541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lnSpc>
                <a:spcPct val="115000"/>
              </a:lnSpc>
              <a:buAutoNum type="arabicPeriod" startAt="2"/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قناة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النيل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للدراما</a:t>
            </a:r>
          </a:p>
          <a:p>
            <a:pPr algn="ctr" rtl="1">
              <a:lnSpc>
                <a:spcPct val="115000"/>
              </a:lnSpc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1996:</a:t>
            </a:r>
            <a:endParaRPr lang="en-US" sz="16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3468" y="1196752"/>
            <a:ext cx="420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1.	قناة المعلومات (تلتكست 1992):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" y="1024370"/>
            <a:ext cx="2192272" cy="1717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24" y="1135468"/>
            <a:ext cx="2203558" cy="1495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09839" y="1756221"/>
            <a:ext cx="4745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spc="-10" dirty="0">
                <a:ea typeface="Calibri"/>
                <a:cs typeface="Simplified Arabic"/>
              </a:rPr>
              <a:t>وتعد قناة المعلومات باكورة القنوات المتخصصة باتحاد الإذاعة </a:t>
            </a:r>
            <a:r>
              <a:rPr lang="ar-SA" sz="2400" b="1" spc="-10" dirty="0" smtClean="0">
                <a:ea typeface="Calibri"/>
                <a:cs typeface="Simplified Arabic"/>
              </a:rPr>
              <a:t>والتليفزيون</a:t>
            </a:r>
            <a:r>
              <a:rPr lang="ar-EG" sz="2400" b="1" spc="-1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260630" y="2564904"/>
            <a:ext cx="473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spc="-10" dirty="0">
                <a:ea typeface="Calibri"/>
                <a:cs typeface="Simplified Arabic"/>
              </a:rPr>
              <a:t>وهي أول قناة تلتكست في مصر والعالم </a:t>
            </a:r>
            <a:r>
              <a:rPr lang="ar-SA" sz="2400" b="1" spc="-10" dirty="0" smtClean="0">
                <a:ea typeface="Calibri"/>
                <a:cs typeface="Simplified Arabic"/>
              </a:rPr>
              <a:t>العربي</a:t>
            </a:r>
            <a:r>
              <a:rPr lang="ar-EG" sz="2400" b="1" spc="-1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03556"/>
            <a:ext cx="2232248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45620" y="5301208"/>
            <a:ext cx="2885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وتعد أول قناة متخصصة في فنون الدراما على مستوى العالم </a:t>
            </a:r>
            <a:r>
              <a:rPr lang="ar-SA" sz="2400" b="1" dirty="0" smtClean="0">
                <a:ea typeface="Calibri"/>
                <a:cs typeface="Simplified Arabic"/>
              </a:rPr>
              <a:t>العربي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411760" y="3072617"/>
            <a:ext cx="3357009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3. قناة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النيل للرياضة 1998 </a:t>
            </a:r>
            <a:endParaRPr lang="ar-EG" sz="2400" b="1" dirty="0" smtClean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0000"/>
              </a:solidFill>
              <a:latin typeface="Calibri"/>
              <a:ea typeface="Times New Roman"/>
              <a:cs typeface="PT Bold Heading" pitchFamily="2" charset="-78"/>
            </a:endParaRPr>
          </a:p>
          <a:p>
            <a:pPr algn="ctr" rtl="1">
              <a:lnSpc>
                <a:spcPct val="115000"/>
              </a:lnSpc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أو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نيل سبورت:</a:t>
            </a:r>
            <a:endParaRPr lang="en-US" sz="16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76" y="4014413"/>
            <a:ext cx="2314575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91020" y="5657671"/>
            <a:ext cx="3819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وفي عام 2001 بدأ البث الرسمي لقناة النيل للرياضة "السوبر" وهي قناة مشفرة 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5496" y="3614172"/>
            <a:ext cx="260680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4. قناة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النيل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الثقافية</a:t>
            </a:r>
          </a:p>
          <a:p>
            <a:pPr lvl="0" algn="ctr" rtl="1">
              <a:lnSpc>
                <a:spcPct val="115000"/>
              </a:lnSpc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(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الإبداع) 1998: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" y="4555968"/>
            <a:ext cx="2029197" cy="1657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3" grpId="0"/>
      <p:bldP spid="6" grpId="0"/>
      <p:bldP spid="8" grpId="0"/>
      <p:bldP spid="9" grpId="0"/>
      <p:bldP spid="2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4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307975" y="260648"/>
            <a:ext cx="855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تابع </a:t>
            </a:r>
            <a:r>
              <a:rPr lang="ar-SA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قطاع </a:t>
            </a:r>
            <a:r>
              <a:rPr lang="ar-SA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القنوات المتخصصة (قنوات النيل المتخصصة):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3690" y="1105289"/>
            <a:ext cx="421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5. قناة </a:t>
            </a:r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النيل للأسرة والطفل (قناة العائلة 1998)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575" y="1105289"/>
            <a:ext cx="39613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6. قناة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النيل للمنوعات 1998: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24" name="AutoShape 4" descr="قارئ يشارك كاريكاتير عن جهود الجيش والشرطة فى محاربة الإرهاب و الفساد -  اليوم الساب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162300" cy="11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7511" y="17295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وتقدم برامج وفقرات منوعة في مجال الغناء والموسيقى </a:t>
            </a:r>
            <a:r>
              <a:rPr lang="ar-SA" sz="2400" b="1" dirty="0" smtClean="0">
                <a:ea typeface="Calibri"/>
                <a:cs typeface="Simplified Arabic"/>
              </a:rPr>
              <a:t>والاستعراض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0375" y="2649274"/>
            <a:ext cx="4387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إلى جانب اكتشاف ورعاية المواهب </a:t>
            </a:r>
            <a:r>
              <a:rPr lang="ar-SA" sz="2400" b="1" dirty="0" smtClean="0">
                <a:ea typeface="Calibri"/>
                <a:cs typeface="Simplified Arabic"/>
              </a:rPr>
              <a:t>الشابة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196354" y="3367400"/>
            <a:ext cx="396131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7. قناة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المنارة والبحث العلمي 1998: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575" y="3441568"/>
            <a:ext cx="5067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أول قناة تم بثها في الشرق الأوسط كله </a:t>
            </a:r>
            <a:r>
              <a:rPr lang="ar-EG" sz="2400" b="1" dirty="0" smtClean="0">
                <a:ea typeface="Calibri"/>
                <a:cs typeface="Simplified Arabic"/>
              </a:rPr>
              <a:t>للبحث العلمي والعلوم.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5342320" y="4437112"/>
            <a:ext cx="396131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8. قناة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النيل للتعليم العالي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1999: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70" y="5436057"/>
            <a:ext cx="3238500" cy="110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28575" y="4437112"/>
            <a:ext cx="46511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9.	قنوات النيل التعليمية 1998: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151" y="5095448"/>
            <a:ext cx="4572000" cy="135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SA" sz="2400" b="1" dirty="0" smtClean="0">
                <a:latin typeface="Calibri"/>
                <a:ea typeface="Calibri"/>
                <a:cs typeface="Simplified Arabic"/>
              </a:rPr>
              <a:t>وهذه </a:t>
            </a:r>
            <a:r>
              <a:rPr lang="ar-SA" sz="2400" b="1" dirty="0">
                <a:latin typeface="Calibri"/>
                <a:ea typeface="Calibri"/>
                <a:cs typeface="Simplified Arabic"/>
              </a:rPr>
              <a:t>القنوات هي: (التعليم الابتدائي، الإعدادي، الثانوي، التعليم الفني، المعارف، اللغات، محو الأمية</a:t>
            </a:r>
            <a:r>
              <a:rPr lang="ar-SA" sz="2400" b="1" dirty="0" smtClean="0">
                <a:latin typeface="Calibri"/>
                <a:ea typeface="Calibri"/>
                <a:cs typeface="Simplified Arabic"/>
              </a:rPr>
              <a:t>).</a:t>
            </a:r>
            <a:endParaRPr lang="en-US" sz="16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22" grpId="0"/>
      <p:bldP spid="9" grpId="0"/>
      <p:bldP spid="23" grpId="0"/>
      <p:bldP spid="2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52536" y="2519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3" name="AutoShape 2" descr="فنانو الكاريكاتير يضربون جيش كورونا بذخيرة مدفع الإفطار | شريف الشافعي |  صحيفة العر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2431" y="1079158"/>
            <a:ext cx="311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10.	قناة التنوير 2001: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80528" y="925269"/>
            <a:ext cx="6218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spc="-50" dirty="0">
                <a:solidFill>
                  <a:srgbClr val="000000"/>
                </a:solidFill>
                <a:ea typeface="Times New Roman"/>
                <a:cs typeface="Simplified Arabic"/>
              </a:rPr>
              <a:t>التركيز على القضايا العقلانية وإدارة الحوار مع مختلف القطاعات </a:t>
            </a:r>
            <a:endParaRPr lang="ar-EG" sz="2400" b="1" spc="-50" dirty="0" smtClean="0">
              <a:solidFill>
                <a:srgbClr val="000000"/>
              </a:solidFill>
              <a:ea typeface="Times New Roman"/>
              <a:cs typeface="Simplified Arabic"/>
            </a:endParaRPr>
          </a:p>
          <a:p>
            <a:pPr algn="ctr"/>
            <a:r>
              <a:rPr lang="ar-SA" sz="2400" b="1" spc="-50" dirty="0" smtClean="0">
                <a:solidFill>
                  <a:srgbClr val="000000"/>
                </a:solidFill>
                <a:ea typeface="Times New Roman"/>
                <a:cs typeface="Simplified Arabic"/>
              </a:rPr>
              <a:t>حول </a:t>
            </a:r>
            <a:r>
              <a:rPr lang="ar-SA" sz="2400" b="1" spc="-50" dirty="0">
                <a:solidFill>
                  <a:srgbClr val="000000"/>
                </a:solidFill>
                <a:ea typeface="Times New Roman"/>
                <a:cs typeface="Simplified Arabic"/>
              </a:rPr>
              <a:t>الدين وقضايا </a:t>
            </a:r>
            <a:r>
              <a:rPr lang="ar-SA" sz="2400" b="1" spc="-5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المجتمع</a:t>
            </a:r>
            <a:r>
              <a:rPr lang="ar-EG" sz="2400" b="1" spc="-5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031590" y="1994576"/>
            <a:ext cx="2756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قناة حورس وقناة </a:t>
            </a:r>
            <a:r>
              <a:rPr lang="ar-SA" sz="2400" b="1" dirty="0" smtClean="0">
                <a:ea typeface="Calibri"/>
                <a:cs typeface="Simplified Arabic"/>
              </a:rPr>
              <a:t>نفرتيتي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884910" y="1988840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11.	قناة صحتي الفضائية 1998: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0027" y="1994575"/>
            <a:ext cx="2088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«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الصحة والسكان</a:t>
            </a:r>
            <a:r>
              <a:rPr lang="ar-EG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».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07975" y="260648"/>
            <a:ext cx="855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تابع </a:t>
            </a:r>
            <a:r>
              <a:rPr lang="ar-SA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قطاع </a:t>
            </a:r>
            <a:r>
              <a:rPr lang="ar-SA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القنوات المتخصصة (قنوات النيل المتخصصة):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52" y="3270731"/>
            <a:ext cx="2466975" cy="1355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283194" y="2636912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12.	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 قناة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نايل لايف: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" y="2780928"/>
            <a:ext cx="2896521" cy="1355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923150" y="2664736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13. قناة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نايل 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سينما: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3871" y="3348552"/>
            <a:ext cx="241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هي أول قناة مصرية متخصصة في الأفلام السينمائية </a:t>
            </a:r>
            <a:r>
              <a:rPr lang="ar-SA" sz="2400" b="1" dirty="0" smtClean="0">
                <a:ea typeface="Calibri"/>
                <a:cs typeface="Simplified Arabic"/>
              </a:rPr>
              <a:t>العربية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46272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554017" y="5517232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14. قناة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نايل 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كوميدي: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340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5" grpId="0"/>
      <p:bldP spid="11" grpId="0"/>
      <p:bldP spid="19" grpId="0"/>
      <p:bldP spid="21" grpId="0"/>
      <p:bldP spid="23" grpId="0"/>
      <p:bldP spid="1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192" y="123487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6</a:t>
            </a:fld>
            <a:endParaRPr lang="ar-SA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921981" y="864248"/>
            <a:ext cx="305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1. قناة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النيل الدولية: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9008" y="864248"/>
            <a:ext cx="5959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 تعد قناة النيل 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الدولية </a:t>
            </a:r>
            <a:r>
              <a:rPr lang="en-US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Nile </a:t>
            </a:r>
            <a:r>
              <a:rPr lang="en-US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TV </a:t>
            </a:r>
            <a:r>
              <a:rPr lang="en-US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International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 القناة </a:t>
            </a:r>
            <a:r>
              <a:rPr lang="ar-EG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الفضائية الثانية بعد القناة الفضائية المصرية 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الأولى.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62632" y="16658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وهي توجه برامجها للمشاهد الأجنبي، 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باللغة الإنجليزية والفرنسية.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652120" y="5589240"/>
            <a:ext cx="3639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 وهي أول قناة مصرية متخصصة </a:t>
            </a:r>
            <a:endParaRPr lang="ar-EG" sz="2400" b="1" spc="-30" dirty="0" smtClean="0">
              <a:solidFill>
                <a:srgbClr val="000000"/>
              </a:solidFill>
              <a:ea typeface="Times New Roman"/>
              <a:cs typeface="Simplified Arabic"/>
            </a:endParaRPr>
          </a:p>
          <a:p>
            <a:pPr lvl="0" algn="ctr" rtl="1"/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في </a:t>
            </a:r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مجال 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الأخبار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AutoShape 8" descr="ميزات في يوتيوب تجعل استخدامه أكثر فائدة - التقنية - عالم ذكي - البيا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4739" y="2507767"/>
            <a:ext cx="455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وتعد هذه القناة نافذة مصرية إلى 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العالم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55519" y="160338"/>
            <a:ext cx="4133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قطاع الأخبار:</a:t>
            </a:r>
            <a:endParaRPr lang="ar-SA" sz="3200" b="1" spc="-20" dirty="0"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18" y="1424150"/>
            <a:ext cx="2923702" cy="1314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948583" y="3356992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2. قناة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النيل 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للأخبار: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80212"/>
            <a:ext cx="2857500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427753" y="3281765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القنوات </a:t>
            </a:r>
            <a:r>
              <a:rPr lang="ar-EG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المتخصصة المصرية الخاصة:</a:t>
            </a:r>
            <a:endParaRPr lang="ar-SA" sz="3200" b="1" spc="-20" dirty="0"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68" y="4054580"/>
            <a:ext cx="3383331" cy="1822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5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6" grpId="0"/>
      <p:bldP spid="20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08520" y="41365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7</a:t>
            </a:fld>
            <a:endParaRPr lang="ar-SA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259632" y="260648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تابع القنوات </a:t>
            </a:r>
            <a:r>
              <a:rPr lang="ar-EG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المتخصصة المصرية الخاصة:</a:t>
            </a:r>
            <a:endParaRPr lang="ar-SA" sz="3200" b="1" spc="-20" dirty="0"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6920" y="764704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1. قنوات دريم: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6" y="837756"/>
            <a:ext cx="2156848" cy="133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1272274"/>
            <a:ext cx="6781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تعتبر قنوات دريم من القنوات الخاصة </a:t>
            </a:r>
            <a:r>
              <a:rPr lang="ar-SA" sz="2400" b="1" dirty="0" smtClean="0">
                <a:ea typeface="Calibri"/>
                <a:cs typeface="Simplified Arabic"/>
              </a:rPr>
              <a:t>التي </a:t>
            </a:r>
            <a:r>
              <a:rPr lang="ar-SA" sz="2400" b="1" dirty="0">
                <a:ea typeface="Calibri"/>
                <a:cs typeface="Simplified Arabic"/>
              </a:rPr>
              <a:t>بدأت البث </a:t>
            </a:r>
            <a:r>
              <a:rPr lang="ar-SA" sz="2400" b="1" dirty="0" smtClean="0">
                <a:ea typeface="Calibri"/>
                <a:cs typeface="Simplified Arabic"/>
              </a:rPr>
              <a:t>في </a:t>
            </a:r>
            <a:r>
              <a:rPr lang="ar-SA" sz="2400" b="1" dirty="0">
                <a:ea typeface="Calibri"/>
                <a:cs typeface="Simplified Arabic"/>
              </a:rPr>
              <a:t>2001 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50086" y="1844824"/>
            <a:ext cx="6769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دريم1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: </a:t>
            </a:r>
            <a:r>
              <a:rPr lang="ar-SA" sz="2400" b="1" dirty="0" smtClean="0">
                <a:ea typeface="Calibri"/>
                <a:cs typeface="Simplified Arabic"/>
              </a:rPr>
              <a:t>للموسيقى </a:t>
            </a:r>
            <a:r>
              <a:rPr lang="ar-SA" sz="2400" b="1" dirty="0">
                <a:ea typeface="Calibri"/>
                <a:cs typeface="Simplified Arabic"/>
              </a:rPr>
              <a:t>والبرامج الخفيفة الترفيهية والموسيقية </a:t>
            </a:r>
            <a:r>
              <a:rPr lang="ar-SA" sz="2400" b="1" dirty="0" smtClean="0">
                <a:ea typeface="Calibri"/>
                <a:cs typeface="Simplified Arabic"/>
              </a:rPr>
              <a:t>والغنائية</a:t>
            </a:r>
            <a:r>
              <a:rPr lang="ar-EG" sz="2400" b="1" dirty="0" smtClean="0">
                <a:ea typeface="Calibri"/>
                <a:cs typeface="Simplified Arabic"/>
              </a:rPr>
              <a:t>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687" y="2409472"/>
            <a:ext cx="896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دريم2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: </a:t>
            </a:r>
            <a:r>
              <a:rPr lang="ar-SA" sz="2400" b="1" dirty="0" smtClean="0">
                <a:ea typeface="Calibri"/>
                <a:cs typeface="Simplified Arabic"/>
              </a:rPr>
              <a:t>فهي </a:t>
            </a:r>
            <a:r>
              <a:rPr lang="ar-SA" sz="2400" b="1" dirty="0">
                <a:ea typeface="Calibri"/>
                <a:cs typeface="Simplified Arabic"/>
              </a:rPr>
              <a:t>متخصصة في تقديم البرامج الجادة والحوارات وبرامج الرأي والفقرات </a:t>
            </a:r>
            <a:r>
              <a:rPr lang="ar-SA" sz="2400" b="1" dirty="0" smtClean="0">
                <a:ea typeface="Calibri"/>
                <a:cs typeface="Simplified Arabic"/>
              </a:rPr>
              <a:t>الدرامية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858854" y="2996952"/>
            <a:ext cx="3204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2. قناة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مصر السياحية: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AutoShape 5" descr="شاهد| جولة بمحافظات مصر.. أجمل المعالم السياحية من القناة إلى الصعيد | مبتد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17" y="3520172"/>
            <a:ext cx="2762250" cy="8932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7975" y="3058507"/>
            <a:ext cx="5618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وتسعى القناة إلى تنشيط السياحة والتعريف بأثار </a:t>
            </a:r>
            <a:r>
              <a:rPr lang="ar-SA" sz="2400" b="1" dirty="0" smtClean="0">
                <a:ea typeface="Calibri"/>
                <a:cs typeface="Simplified Arabic"/>
              </a:rPr>
              <a:t>مصر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5576" y="3520172"/>
            <a:ext cx="608021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tabLst>
                <a:tab pos="358775" algn="l"/>
              </a:tabLst>
            </a:pPr>
            <a:r>
              <a:rPr lang="ar-SA" sz="2400" b="1" dirty="0">
                <a:latin typeface="Calibri"/>
                <a:ea typeface="Calibri"/>
                <a:cs typeface="Simplified Arabic"/>
              </a:rPr>
              <a:t>وتعد القناة أول قناة فضائية عربية تهدف إلى الدعاية السياحية.</a:t>
            </a:r>
            <a:r>
              <a:rPr lang="en-US" sz="2400" b="1" dirty="0">
                <a:latin typeface="Simplified Arabic"/>
                <a:ea typeface="Calibri"/>
                <a:cs typeface="Arial"/>
              </a:rPr>
              <a:t> 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9536" y="4675076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3. قناة الأهلي: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4" y="5198296"/>
            <a:ext cx="1647626" cy="1503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21571" y="5527714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ea typeface="Calibri"/>
                <a:cs typeface="Simplified Arabic"/>
              </a:rPr>
              <a:t>هي قناة عربية </a:t>
            </a:r>
            <a:r>
              <a:rPr lang="ar-SA" sz="2400" b="1" dirty="0" smtClean="0">
                <a:ea typeface="Calibri"/>
                <a:cs typeface="Simplified Arabic"/>
              </a:rPr>
              <a:t>مصرية</a:t>
            </a:r>
            <a:endParaRPr lang="ar-EG" sz="2400" b="1" dirty="0" smtClean="0">
              <a:ea typeface="Calibri"/>
              <a:cs typeface="Simplified Arabic"/>
            </a:endParaRPr>
          </a:p>
          <a:p>
            <a:r>
              <a:rPr lang="ar-SA" sz="2400" b="1" dirty="0" smtClean="0">
                <a:ea typeface="Calibri"/>
                <a:cs typeface="Simplified Arabic"/>
              </a:rPr>
              <a:t>عن </a:t>
            </a:r>
            <a:r>
              <a:rPr lang="ar-SA" sz="2400" b="1" dirty="0">
                <a:ea typeface="Calibri"/>
                <a:cs typeface="Simplified Arabic"/>
              </a:rPr>
              <a:t>النادي الأهلي </a:t>
            </a:r>
            <a:r>
              <a:rPr lang="ar-SA" sz="2400" b="1" dirty="0" smtClean="0">
                <a:ea typeface="Calibri"/>
                <a:cs typeface="Simplified Arabic"/>
              </a:rPr>
              <a:t>المصري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331640" y="4200358"/>
            <a:ext cx="3190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4. قناة تميمة التجارية: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4" y="4797152"/>
            <a:ext cx="2857500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9" grpId="0"/>
      <p:bldP spid="10" grpId="0"/>
      <p:bldP spid="11" grpId="0"/>
      <p:bldP spid="12" grpId="0"/>
      <p:bldP spid="16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08520" y="-2240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8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6284919" y="908720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5. قنوات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ميلودي: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11663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تابع القنوات </a:t>
            </a:r>
            <a:r>
              <a:rPr lang="ar-EG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المتخصصة المصرية الخاصة:</a:t>
            </a:r>
            <a:endParaRPr lang="ar-SA" sz="3200" b="1" spc="-20" dirty="0"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34" y="1561533"/>
            <a:ext cx="2313051" cy="1224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908720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melody hits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939497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قناة موسيقية تفاعلية غير </a:t>
            </a:r>
            <a:r>
              <a:rPr lang="ar-SA" sz="2400" b="1" dirty="0" smtClean="0">
                <a:ea typeface="Calibri"/>
                <a:cs typeface="Simplified Arabic"/>
              </a:rPr>
              <a:t>مشفرة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4506" y="1461684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</a:rPr>
              <a:t>melody </a:t>
            </a:r>
            <a:r>
              <a:rPr lang="en-US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Arabia</a:t>
            </a:r>
            <a:r>
              <a:rPr lang="ar-EG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316" y="1461684"/>
            <a:ext cx="4374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المخصصة لتقديم الأغاني العريبي الحديثة </a:t>
            </a:r>
            <a:endParaRPr lang="ar-EG" sz="2400" b="1" dirty="0" smtClean="0">
              <a:ea typeface="Calibri"/>
              <a:cs typeface="Simplified Arabic"/>
            </a:endParaRPr>
          </a:p>
          <a:p>
            <a:pPr algn="ctr" rtl="1"/>
            <a:r>
              <a:rPr lang="ar-SA" sz="2400" b="1" dirty="0" smtClean="0">
                <a:ea typeface="Calibri"/>
                <a:cs typeface="Simplified Arabic"/>
              </a:rPr>
              <a:t>(</a:t>
            </a:r>
            <a:r>
              <a:rPr lang="ar-SA" sz="2400" b="1" dirty="0">
                <a:ea typeface="Calibri"/>
                <a:cs typeface="Simplified Arabic"/>
              </a:rPr>
              <a:t>الفيديو كليب</a:t>
            </a:r>
            <a:r>
              <a:rPr lang="ar-SA" sz="2400" b="1" dirty="0" smtClean="0">
                <a:ea typeface="Calibri"/>
                <a:cs typeface="Simplified Arabic"/>
              </a:rPr>
              <a:t>)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1970" y="2324003"/>
            <a:ext cx="229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</a:rPr>
              <a:t>melody  </a:t>
            </a:r>
            <a:r>
              <a:rPr lang="en-US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tunes</a:t>
            </a:r>
            <a:r>
              <a:rPr lang="ar-EG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6331" y="2292681"/>
            <a:ext cx="4583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المخصصة للأغاني الأجنبية لإرضاء مختلف </a:t>
            </a:r>
            <a:endParaRPr lang="ar-EG" sz="2400" b="1" dirty="0" smtClean="0">
              <a:ea typeface="Calibri"/>
              <a:cs typeface="Simplified Arabic"/>
            </a:endParaRPr>
          </a:p>
          <a:p>
            <a:pPr algn="ctr"/>
            <a:r>
              <a:rPr lang="ar-SA" sz="2400" b="1" dirty="0" smtClean="0">
                <a:ea typeface="Calibri"/>
                <a:cs typeface="Simplified Arabic"/>
              </a:rPr>
              <a:t>الأذواق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3173917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</a:rPr>
              <a:t>melody </a:t>
            </a:r>
            <a:r>
              <a:rPr lang="en-US" sz="2400" b="1" dirty="0" err="1" smtClean="0">
                <a:solidFill>
                  <a:srgbClr val="FF0000"/>
                </a:solidFill>
                <a:latin typeface="Simplified Arabic"/>
                <a:ea typeface="Calibri"/>
              </a:rPr>
              <a:t>trix</a:t>
            </a:r>
            <a:r>
              <a:rPr lang="ar-EG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640" y="3173917"/>
            <a:ext cx="6621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وتعتمد على طرح المسابقات والفوازير وتقديم الجوائز </a:t>
            </a:r>
            <a:r>
              <a:rPr lang="ar-SA" sz="2400" b="1" dirty="0" smtClean="0">
                <a:ea typeface="Calibri"/>
                <a:cs typeface="Simplified Arabic"/>
              </a:rPr>
              <a:t>للفائزين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848207" y="3709158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6. قنوات مزيكا و زووم: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34" y="5173810"/>
            <a:ext cx="2386937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16216" y="4551510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a typeface="Calibri"/>
                <a:cs typeface="Simplified Arabic"/>
              </a:rPr>
              <a:t>قناة 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مزيكا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: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970" y="4366845"/>
            <a:ext cx="6404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 smtClean="0">
                <a:ea typeface="Calibri"/>
                <a:cs typeface="Simplified Arabic"/>
              </a:rPr>
              <a:t>فضائية </a:t>
            </a:r>
            <a:r>
              <a:rPr lang="ar-SA" sz="2400" b="1" dirty="0">
                <a:ea typeface="Calibri"/>
                <a:cs typeface="Simplified Arabic"/>
              </a:rPr>
              <a:t>غير </a:t>
            </a:r>
            <a:r>
              <a:rPr lang="ar-SA" sz="2400" b="1" dirty="0" smtClean="0">
                <a:ea typeface="Calibri"/>
                <a:cs typeface="Simplified Arabic"/>
              </a:rPr>
              <a:t>مشفرة تقدم </a:t>
            </a:r>
            <a:r>
              <a:rPr lang="ar-SA" sz="2400" b="1" dirty="0">
                <a:ea typeface="Calibri"/>
                <a:cs typeface="Simplified Arabic"/>
              </a:rPr>
              <a:t>الموسيقى </a:t>
            </a:r>
            <a:r>
              <a:rPr lang="ar-SA" sz="2400" b="1" dirty="0" smtClean="0">
                <a:ea typeface="Calibri"/>
                <a:cs typeface="Simplified Arabic"/>
              </a:rPr>
              <a:t>والأغاني </a:t>
            </a:r>
            <a:r>
              <a:rPr lang="ar-SA" sz="2400" b="1" dirty="0">
                <a:ea typeface="Calibri"/>
                <a:cs typeface="Simplified Arabic"/>
              </a:rPr>
              <a:t>العربية والأجنبية المصورة.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84846" y="5687089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a typeface="Calibri"/>
                <a:cs typeface="Simplified Arabic"/>
              </a:rPr>
              <a:t>قناة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زووم:</a:t>
            </a:r>
            <a:r>
              <a:rPr lang="ar-SA" sz="2400" b="1" dirty="0" smtClean="0">
                <a:solidFill>
                  <a:srgbClr val="FF0000"/>
                </a:solidFill>
                <a:ea typeface="Calibri"/>
                <a:cs typeface="Simplified Arabic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551723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وتقدم القناة مجموعة من البرامج </a:t>
            </a:r>
            <a:r>
              <a:rPr lang="ar-SA" sz="2400" b="1" dirty="0" smtClean="0">
                <a:ea typeface="Calibri"/>
                <a:cs typeface="Simplified Arabic"/>
              </a:rPr>
              <a:t>الترفيهية </a:t>
            </a:r>
            <a:r>
              <a:rPr lang="ar-SA" sz="2400" b="1" dirty="0">
                <a:ea typeface="Calibri"/>
                <a:cs typeface="Simplified Arabic"/>
              </a:rPr>
              <a:t>والحوارات مع </a:t>
            </a:r>
            <a:r>
              <a:rPr lang="ar-SA" sz="2400" b="1" dirty="0" smtClean="0">
                <a:ea typeface="Calibri"/>
                <a:cs typeface="Simplified Arabic"/>
              </a:rPr>
              <a:t>النجوم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02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9" grpId="0"/>
      <p:bldP spid="13" grpId="0"/>
      <p:bldP spid="10" grpId="0"/>
      <p:bldP spid="15" grpId="0"/>
      <p:bldP spid="12" grpId="0"/>
      <p:bldP spid="14" grpId="0"/>
      <p:bldP spid="1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46304" y="50296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9</a:t>
            </a:fld>
            <a:endParaRPr lang="ar-SA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259632" y="11663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تابع القنوات </a:t>
            </a:r>
            <a:r>
              <a:rPr lang="ar-EG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المتخصصة المصرية الخاصة:</a:t>
            </a:r>
            <a:endParaRPr lang="ar-SA" sz="3200" b="1" spc="-20" dirty="0"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8869" y="836712"/>
            <a:ext cx="2452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7. 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قنوات 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مودرن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15" y="1412776"/>
            <a:ext cx="2016224" cy="1285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831294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</a:rPr>
              <a:t>modern </a:t>
            </a:r>
            <a:r>
              <a:rPr lang="en-US" sz="2400" b="1" dirty="0" err="1" smtClean="0">
                <a:solidFill>
                  <a:srgbClr val="FF0000"/>
                </a:solidFill>
                <a:latin typeface="Simplified Arabic"/>
                <a:ea typeface="Calibri"/>
              </a:rPr>
              <a:t>Tv</a:t>
            </a:r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7847" y="817614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وتتوجه القناة الى الشباب من </a:t>
            </a:r>
            <a:r>
              <a:rPr lang="ar-SA" sz="2400" b="1" dirty="0" smtClean="0">
                <a:ea typeface="Calibri"/>
                <a:cs typeface="Simplified Arabic"/>
              </a:rPr>
              <a:t>خلال</a:t>
            </a:r>
            <a:r>
              <a:rPr lang="ar-EG" sz="2400" b="1" dirty="0" smtClean="0">
                <a:ea typeface="Calibri"/>
                <a:cs typeface="Simplified Arabic"/>
              </a:rPr>
              <a:t> </a:t>
            </a:r>
            <a:r>
              <a:rPr lang="ar-SA" sz="2400" b="1" dirty="0" smtClean="0">
                <a:ea typeface="Calibri"/>
                <a:cs typeface="Simplified Arabic"/>
              </a:rPr>
              <a:t>مجموعة </a:t>
            </a:r>
            <a:r>
              <a:rPr lang="ar-SA" sz="2400" b="1" dirty="0">
                <a:ea typeface="Calibri"/>
                <a:cs typeface="Simplified Arabic"/>
              </a:rPr>
              <a:t>من البرامج المتنوعة </a:t>
            </a:r>
            <a:r>
              <a:rPr lang="ar-SA" sz="2400" b="1" dirty="0" smtClean="0">
                <a:ea typeface="Calibri"/>
                <a:cs typeface="Simplified Arabic"/>
              </a:rPr>
              <a:t>والتفاعلية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916832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</a:rPr>
              <a:t>modern </a:t>
            </a:r>
            <a:r>
              <a:rPr lang="en-US" sz="2400" b="1" dirty="0" smtClean="0">
                <a:solidFill>
                  <a:srgbClr val="FF0000"/>
                </a:solidFill>
                <a:latin typeface="Simplified Arabic"/>
                <a:ea typeface="Calibri"/>
              </a:rPr>
              <a:t>sport</a:t>
            </a:r>
            <a:r>
              <a:rPr lang="en-US" sz="2400" b="1" dirty="0">
                <a:solidFill>
                  <a:srgbClr val="FF0000"/>
                </a:solidFill>
                <a:latin typeface="Simplified Arabic"/>
                <a:ea typeface="Calibri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3400" y="1824863"/>
            <a:ext cx="4458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 smtClean="0">
                <a:ea typeface="Calibri"/>
                <a:cs typeface="Simplified Arabic"/>
              </a:rPr>
              <a:t>وتمثل </a:t>
            </a:r>
            <a:r>
              <a:rPr lang="ar-SA" sz="2400" b="1" dirty="0">
                <a:ea typeface="Calibri"/>
                <a:cs typeface="Simplified Arabic"/>
              </a:rPr>
              <a:t>القناة أول قناة رياضية مصرية </a:t>
            </a:r>
            <a:endParaRPr lang="ar-EG" sz="2400" b="1" dirty="0" smtClean="0">
              <a:ea typeface="Calibri"/>
              <a:cs typeface="Simplified Arabic"/>
            </a:endParaRPr>
          </a:p>
          <a:p>
            <a:pPr algn="ctr" rtl="1"/>
            <a:r>
              <a:rPr lang="ar-SA" sz="2400" b="1" dirty="0" smtClean="0">
                <a:ea typeface="Calibri"/>
                <a:cs typeface="Simplified Arabic"/>
              </a:rPr>
              <a:t>خاصة </a:t>
            </a:r>
            <a:r>
              <a:rPr lang="ar-SA" sz="2400" b="1" dirty="0">
                <a:ea typeface="Calibri"/>
                <a:cs typeface="Simplified Arabic"/>
              </a:rPr>
              <a:t>غير </a:t>
            </a:r>
            <a:r>
              <a:rPr lang="ar-SA" sz="2400" b="1" dirty="0" smtClean="0">
                <a:ea typeface="Calibri"/>
                <a:cs typeface="Simplified Arabic"/>
              </a:rPr>
              <a:t>مشفرة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640475" y="2833643"/>
            <a:ext cx="3575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8. 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شبكة قنوات الـ </a:t>
            </a:r>
            <a:r>
              <a:rPr lang="en-US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CBC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AutoShape 4" descr="تردد قناة CBC – ترددات قنوات “سي بي سي” CBC الجديد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0" y="5456624"/>
            <a:ext cx="4450353" cy="1085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32" y="5445224"/>
            <a:ext cx="4385966" cy="1085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1524" y="3356863"/>
            <a:ext cx="8673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سي بي سي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CBC </a:t>
            </a:r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بالإنجليزية 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Capital Broadcasting Center </a:t>
            </a:r>
            <a:r>
              <a:rPr lang="ar-EG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أي مركز تليفزيون العاصمة.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88" y="4181080"/>
            <a:ext cx="889262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tabLst>
                <a:tab pos="358775" algn="l"/>
              </a:tabLst>
            </a:pPr>
            <a:r>
              <a:rPr lang="ar-SA" sz="2400" b="1" dirty="0">
                <a:latin typeface="Calibri"/>
                <a:ea typeface="Calibri"/>
                <a:cs typeface="Simplified Arabic"/>
              </a:rPr>
              <a:t>ويضم مجموعة متميزة من قنوات البث الفضائي العامة والمتخصصة</a:t>
            </a:r>
            <a:r>
              <a:rPr lang="ar-SA" sz="2400" b="1" dirty="0" smtClean="0">
                <a:latin typeface="Calibri"/>
                <a:ea typeface="Calibri"/>
                <a:cs typeface="Simplified Arabic"/>
              </a:rPr>
              <a:t>:</a:t>
            </a:r>
            <a:endParaRPr lang="en-US" sz="2400" b="1" dirty="0" smtClean="0">
              <a:latin typeface="Calibri"/>
              <a:ea typeface="Calibri"/>
              <a:cs typeface="Simplified Arabic"/>
            </a:endParaRPr>
          </a:p>
          <a:p>
            <a:pPr algn="justLow">
              <a:lnSpc>
                <a:spcPct val="115000"/>
              </a:lnSpc>
              <a:tabLst>
                <a:tab pos="358775" algn="l"/>
              </a:tabLst>
            </a:pPr>
            <a:r>
              <a:rPr lang="en-US" sz="2400" b="1" dirty="0" smtClean="0">
                <a:latin typeface="Simplified Arabic"/>
                <a:ea typeface="Calibri"/>
                <a:cs typeface="Arial"/>
              </a:rPr>
              <a:t> </a:t>
            </a:r>
            <a:r>
              <a:rPr lang="en-US" sz="2400" b="1" dirty="0">
                <a:latin typeface="Simplified Arabic"/>
                <a:ea typeface="Calibri"/>
                <a:cs typeface="Arial"/>
              </a:rPr>
              <a:t>.(CBC </a:t>
            </a:r>
            <a:r>
              <a:rPr lang="en-US" sz="2400" b="1" dirty="0" smtClean="0">
                <a:latin typeface="Simplified Arabic"/>
                <a:ea typeface="Calibri"/>
                <a:cs typeface="Arial"/>
              </a:rPr>
              <a:t>- CBC+2 - </a:t>
            </a:r>
            <a:r>
              <a:rPr lang="en-US" sz="2400" b="1" dirty="0">
                <a:latin typeface="Simplified Arabic"/>
                <a:ea typeface="Calibri"/>
                <a:cs typeface="Arial"/>
              </a:rPr>
              <a:t>CBC Drama </a:t>
            </a:r>
            <a:r>
              <a:rPr lang="en-US" sz="2400" b="1" dirty="0" smtClean="0">
                <a:latin typeface="Simplified Arabic"/>
                <a:ea typeface="Calibri"/>
                <a:cs typeface="Arial"/>
              </a:rPr>
              <a:t>– CBC </a:t>
            </a:r>
            <a:r>
              <a:rPr lang="en-US" sz="2400" b="1" dirty="0" err="1" smtClean="0">
                <a:latin typeface="Simplified Arabic"/>
                <a:ea typeface="Calibri"/>
                <a:cs typeface="Arial"/>
              </a:rPr>
              <a:t>Sofra</a:t>
            </a:r>
            <a:r>
              <a:rPr lang="en-US" sz="2400" b="1" dirty="0" smtClean="0">
                <a:latin typeface="Simplified Arabic"/>
                <a:ea typeface="Calibri"/>
                <a:cs typeface="Arial"/>
              </a:rPr>
              <a:t>- CBC </a:t>
            </a:r>
            <a:r>
              <a:rPr lang="en-US" sz="2400" b="1" dirty="0">
                <a:solidFill>
                  <a:prstClr val="black"/>
                </a:solidFill>
                <a:latin typeface="Simplified Arabic"/>
                <a:ea typeface="Calibri"/>
                <a:cs typeface="Arial"/>
              </a:rPr>
              <a:t>Extra</a:t>
            </a:r>
            <a:r>
              <a:rPr lang="en-US" sz="2400" b="1" dirty="0" smtClean="0">
                <a:latin typeface="Simplified Arabic"/>
                <a:ea typeface="Calibri"/>
                <a:cs typeface="Arial"/>
              </a:rPr>
              <a:t> </a:t>
            </a:r>
            <a:r>
              <a:rPr lang="en-US" sz="2400" b="1" dirty="0">
                <a:latin typeface="Simplified Arabic"/>
                <a:ea typeface="Calibri"/>
                <a:cs typeface="Arial"/>
              </a:rPr>
              <a:t>)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4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8" grpId="0"/>
      <p:bldP spid="7" grpId="0"/>
      <p:bldP spid="10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2341</TotalTime>
  <Words>696</Words>
  <Application>Microsoft Office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مقرر الإذاعات والقنوات المتخصصة للفرقة الثالثة </vt:lpstr>
      <vt:lpstr>المحاضرة السادسة: التليفزيون المتخصص في مصر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106</cp:revision>
  <dcterms:created xsi:type="dcterms:W3CDTF">2020-03-24T00:59:16Z</dcterms:created>
  <dcterms:modified xsi:type="dcterms:W3CDTF">2020-10-30T08:19:42Z</dcterms:modified>
</cp:coreProperties>
</file>